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60" r:id="rId5"/>
    <p:sldId id="261" r:id="rId6"/>
    <p:sldId id="262" r:id="rId7"/>
    <p:sldId id="263" r:id="rId8"/>
    <p:sldId id="264" r:id="rId9"/>
    <p:sldId id="265" r:id="rId10"/>
    <p:sldId id="267" r:id="rId11"/>
    <p:sldId id="268" r:id="rId12"/>
    <p:sldId id="269" r:id="rId13"/>
    <p:sldId id="270" r:id="rId14"/>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455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2460" autoAdjust="0"/>
  </p:normalViewPr>
  <p:slideViewPr>
    <p:cSldViewPr>
      <p:cViewPr varScale="1">
        <p:scale>
          <a:sx n="69" d="100"/>
          <a:sy n="69" d="100"/>
        </p:scale>
        <p:origin x="1416" y="6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Скругленный прямоугольник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Заголовок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ru-RU" smtClean="0"/>
              <a:t>Образец заголовка</a:t>
            </a:r>
            <a:endParaRPr kumimoji="0" lang="en-US"/>
          </a:p>
        </p:txBody>
      </p:sp>
      <p:sp>
        <p:nvSpPr>
          <p:cNvPr id="20" name="Подзаголовок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9" name="Дата 18"/>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11" name="Номер слайда 10"/>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02920" y="530352"/>
            <a:ext cx="8183880" cy="4187952"/>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533404"/>
            <a:ext cx="1981200" cy="5257799"/>
          </a:xfrm>
        </p:spPr>
        <p:txBody>
          <a:bodyPr vert="eaVert"/>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533400" y="533402"/>
            <a:ext cx="5943600" cy="5257801"/>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a:xfrm>
            <a:off x="502920" y="530352"/>
            <a:ext cx="8183880" cy="4187952"/>
          </a:xfrm>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14" name="Скругленный прямоугольник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Скругленный прямоугольник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4" name="Дата 3"/>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5" name="Нижний колонтитул 4"/>
          <p:cNvSpPr>
            <a:spLocks noGrp="1"/>
          </p:cNvSpPr>
          <p:nvPr>
            <p:ph type="ftr" sz="quarter" idx="11"/>
          </p:nvPr>
        </p:nvSpPr>
        <p:spPr/>
        <p:txBody>
          <a:bodyPr/>
          <a:lstStyle>
            <a:extLst/>
          </a:lstStyle>
          <a:p>
            <a:endParaRPr lang="ru-RU"/>
          </a:p>
        </p:txBody>
      </p:sp>
      <p:sp>
        <p:nvSpPr>
          <p:cNvPr id="6" name="Номер слайда 5"/>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2920" y="4983480"/>
            <a:ext cx="8183880" cy="1051560"/>
          </a:xfrm>
        </p:spPr>
        <p:txBody>
          <a:bodyPr anchor="b"/>
          <a:lstStyle>
            <a:lvl1pPr>
              <a:defRPr b="1"/>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8" name="Нижний колонтитул 7"/>
          <p:cNvSpPr>
            <a:spLocks noGrp="1"/>
          </p:cNvSpPr>
          <p:nvPr>
            <p:ph type="ftr" sz="quarter" idx="11"/>
          </p:nvPr>
        </p:nvSpPr>
        <p:spPr/>
        <p:txBody>
          <a:bodyPr/>
          <a:lstStyle>
            <a:extLst/>
          </a:lstStyle>
          <a:p>
            <a:endParaRPr lang="ru-RU"/>
          </a:p>
        </p:txBody>
      </p:sp>
      <p:sp>
        <p:nvSpPr>
          <p:cNvPr id="9" name="Номер слайда 8"/>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4" name="Нижний колонтитул 3"/>
          <p:cNvSpPr>
            <a:spLocks noGrp="1"/>
          </p:cNvSpPr>
          <p:nvPr>
            <p:ph type="ftr" sz="quarter" idx="11"/>
          </p:nvPr>
        </p:nvSpPr>
        <p:spPr/>
        <p:txBody>
          <a:bodyPr/>
          <a:lstStyle>
            <a:extLst/>
          </a:lstStyle>
          <a:p>
            <a:endParaRPr lang="ru-RU"/>
          </a:p>
        </p:txBody>
      </p:sp>
      <p:sp>
        <p:nvSpPr>
          <p:cNvPr id="5" name="Номер слайда 4"/>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Дата 1"/>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3" name="Нижний колонтитул 2"/>
          <p:cNvSpPr>
            <a:spLocks noGrp="1"/>
          </p:cNvSpPr>
          <p:nvPr>
            <p:ph type="ftr" sz="quarter" idx="11"/>
          </p:nvPr>
        </p:nvSpPr>
        <p:spPr/>
        <p:txBody>
          <a:bodyPr/>
          <a:lstStyle>
            <a:extLst/>
          </a:lstStyle>
          <a:p>
            <a:endParaRPr lang="ru-RU"/>
          </a:p>
        </p:txBody>
      </p:sp>
      <p:sp>
        <p:nvSpPr>
          <p:cNvPr id="4" name="Номер слайда 3"/>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5" name="Скругленный прямоугольник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Прямоугольник с одним скругленным углом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fld id="{5B106E36-FD25-4E2D-B0AA-010F637433A0}" type="datetimeFigureOut">
              <a:rPr lang="ru-RU" smtClean="0"/>
              <a:pPr/>
              <a:t>02.02.2022</a:t>
            </a:fld>
            <a:endParaRPr lang="ru-RU"/>
          </a:p>
        </p:txBody>
      </p:sp>
      <p:sp>
        <p:nvSpPr>
          <p:cNvPr id="6" name="Нижний колонтитул 5"/>
          <p:cNvSpPr>
            <a:spLocks noGrp="1"/>
          </p:cNvSpPr>
          <p:nvPr>
            <p:ph type="ftr" sz="quarter" idx="11"/>
          </p:nvPr>
        </p:nvSpPr>
        <p:spPr/>
        <p:txBody>
          <a:bodyPr/>
          <a:lstStyle>
            <a:extLst/>
          </a:lstStyle>
          <a:p>
            <a:endParaRPr lang="ru-RU"/>
          </a:p>
        </p:txBody>
      </p:sp>
      <p:sp>
        <p:nvSpPr>
          <p:cNvPr id="7" name="Номер слайда 6"/>
          <p:cNvSpPr>
            <a:spLocks noGrp="1"/>
          </p:cNvSpPr>
          <p:nvPr>
            <p:ph type="sldNum" sz="quarter" idx="12"/>
          </p:nvPr>
        </p:nvSpPr>
        <p:spPr/>
        <p:txBody>
          <a:bodyPr/>
          <a:lstStyle>
            <a:extLst/>
          </a:lstStyle>
          <a:p>
            <a:fld id="{725C68B6-61C2-468F-89AB-4B9F7531AA68}" type="slidenum">
              <a:rPr lang="ru-RU" smtClean="0"/>
              <a:pPr/>
              <a:t>‹#›</a:t>
            </a:fld>
            <a:endParaRPr lang="ru-RU"/>
          </a:p>
        </p:txBody>
      </p:sp>
      <p:sp>
        <p:nvSpPr>
          <p:cNvPr id="3" name="Рисунок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ru-RU" smtClean="0"/>
              <a:t>Вставка рисунка</a:t>
            </a:r>
            <a:endParaRPr kumimoji="0"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4">
            <a:lumMod val="75000"/>
          </a:schemeClr>
        </a:solidFill>
        <a:effectLst/>
      </p:bgPr>
    </p:bg>
    <p:spTree>
      <p:nvGrpSpPr>
        <p:cNvPr id="1" name=""/>
        <p:cNvGrpSpPr/>
        <p:nvPr/>
      </p:nvGrpSpPr>
      <p:grpSpPr>
        <a:xfrm>
          <a:off x="0" y="0"/>
          <a:ext cx="0" cy="0"/>
          <a:chOff x="0" y="0"/>
          <a:chExt cx="0" cy="0"/>
        </a:xfrm>
      </p:grpSpPr>
      <p:sp>
        <p:nvSpPr>
          <p:cNvPr id="7" name="Скругленный прямоугольник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Скругленный прямоугольник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Заголовок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ru-RU" smtClean="0"/>
              <a:t>Образец заголовка</a:t>
            </a:r>
            <a:endParaRPr kumimoji="0" lang="en-US"/>
          </a:p>
        </p:txBody>
      </p:sp>
      <p:sp>
        <p:nvSpPr>
          <p:cNvPr id="4" name="Текст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
        <p:nvSpPr>
          <p:cNvPr id="25" name="Дата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5B106E36-FD25-4E2D-B0AA-010F637433A0}" type="datetimeFigureOut">
              <a:rPr lang="ru-RU" smtClean="0"/>
              <a:pPr/>
              <a:t>02.02.2022</a:t>
            </a:fld>
            <a:endParaRPr lang="ru-RU"/>
          </a:p>
        </p:txBody>
      </p:sp>
      <p:sp>
        <p:nvSpPr>
          <p:cNvPr id="18" name="Нижний колонтитул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endParaRPr lang="ru-RU"/>
          </a:p>
        </p:txBody>
      </p:sp>
      <p:sp>
        <p:nvSpPr>
          <p:cNvPr id="5" name="Номер слайда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2376" y="500042"/>
            <a:ext cx="7772400" cy="2071702"/>
          </a:xfrm>
        </p:spPr>
        <p:txBody>
          <a:bodyPr>
            <a:noAutofit/>
          </a:bodyPr>
          <a:lstStyle/>
          <a:p>
            <a:r>
              <a:rPr lang="ru-RU" sz="3200" i="1" dirty="0" smtClean="0">
                <a:solidFill>
                  <a:srgbClr val="FF0000"/>
                </a:solidFill>
                <a:effectLst/>
                <a:latin typeface="Helvetica Neue"/>
              </a:rPr>
              <a:t>Советы </a:t>
            </a:r>
            <a:r>
              <a:rPr lang="ru-RU" sz="3200" i="1" dirty="0">
                <a:solidFill>
                  <a:srgbClr val="FF0000"/>
                </a:solidFill>
                <a:effectLst/>
                <a:latin typeface="Helvetica Neue"/>
              </a:rPr>
              <a:t>родителям первокурсников.</a:t>
            </a:r>
            <a:r>
              <a:rPr lang="ru-RU" sz="3200" b="0" dirty="0">
                <a:solidFill>
                  <a:srgbClr val="317EAC"/>
                </a:solidFill>
                <a:effectLst/>
                <a:latin typeface="Helvetica Neue"/>
              </a:rPr>
              <a:t> </a:t>
            </a:r>
            <a:endParaRPr lang="ru-RU" sz="7200" dirty="0">
              <a:solidFill>
                <a:srgbClr val="FF0000"/>
              </a:solidFill>
            </a:endParaRPr>
          </a:p>
        </p:txBody>
      </p:sp>
      <p:sp>
        <p:nvSpPr>
          <p:cNvPr id="3" name="Подзаголовок 2"/>
          <p:cNvSpPr>
            <a:spLocks noGrp="1"/>
          </p:cNvSpPr>
          <p:nvPr>
            <p:ph type="subTitle" idx="1"/>
          </p:nvPr>
        </p:nvSpPr>
        <p:spPr>
          <a:xfrm>
            <a:off x="251520" y="2898399"/>
            <a:ext cx="8066180" cy="3929090"/>
          </a:xfrm>
        </p:spPr>
        <p:txBody>
          <a:bodyPr>
            <a:noAutofit/>
          </a:bodyPr>
          <a:lstStyle/>
          <a:p>
            <a:pPr algn="ctr"/>
            <a:r>
              <a:rPr lang="kk-KZ" sz="6000" b="1" i="1" dirty="0" smtClean="0">
                <a:solidFill>
                  <a:srgbClr val="FF0000"/>
                </a:solidFill>
              </a:rPr>
              <a:t>Советы родителям на каждый день</a:t>
            </a:r>
            <a:endParaRPr lang="ru-RU" sz="6000" b="1" i="1" dirty="0" smtClean="0">
              <a:solidFill>
                <a:srgbClr val="FF0000"/>
              </a:solidFill>
            </a:endParaRPr>
          </a:p>
          <a:p>
            <a:pPr algn="l"/>
            <a:endParaRPr lang="ru-RU" sz="6000" dirty="0">
              <a:solidFill>
                <a:schemeClr val="accent4">
                  <a:lumMod val="50000"/>
                </a:schemeClr>
              </a:solidFill>
            </a:endParaRPr>
          </a:p>
        </p:txBody>
      </p:sp>
      <p:pic>
        <p:nvPicPr>
          <p:cNvPr id="5" name="Рисунок 4"/>
          <p:cNvPicPr>
            <a:picLocks noChangeAspect="1"/>
          </p:cNvPicPr>
          <p:nvPr/>
        </p:nvPicPr>
        <p:blipFill>
          <a:blip r:embed="rId2"/>
          <a:stretch>
            <a:fillRect/>
          </a:stretch>
        </p:blipFill>
        <p:spPr>
          <a:xfrm>
            <a:off x="367181" y="404664"/>
            <a:ext cx="3844779" cy="2664297"/>
          </a:xfrm>
          <a:prstGeom prst="rect">
            <a:avLst/>
          </a:prstGeom>
          <a:ln>
            <a:noFill/>
          </a:ln>
          <a:effectLst>
            <a:softEdge rad="112500"/>
          </a:effec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684730"/>
          </a:xfrm>
        </p:spPr>
        <p:txBody>
          <a:bodyPr>
            <a:normAutofit fontScale="70000" lnSpcReduction="20000"/>
          </a:bodyPr>
          <a:lstStyle/>
          <a:p>
            <a:pPr>
              <a:buNone/>
            </a:pPr>
            <a:r>
              <a:rPr lang="ru-RU" b="1" i="1" u="sng" dirty="0" smtClean="0"/>
              <a:t>Помните, что ваш ребенок уникален!</a:t>
            </a:r>
            <a:endParaRPr lang="ru-RU" u="sng" dirty="0" smtClean="0"/>
          </a:p>
          <a:p>
            <a:r>
              <a:rPr lang="ru-RU" dirty="0" smtClean="0"/>
              <a:t>Любой ребенок хочет чувствовать себя значимым, особенным и нужным. Вы можете помочь своему ребенку развить положительные качества и в дальнейшем опираться на них. Когда ребенок чувствует, что достиг чего-то, и вы радуетесь его достижениям, повышается уровень его самооценки. </a:t>
            </a:r>
          </a:p>
          <a:p>
            <a:r>
              <a:rPr lang="ru-RU" dirty="0" smtClean="0"/>
              <a:t>Представьте, что будет с вами, если 37 раз в сутки к вам будут обращаться в повелительном тоне, 42 раза — в увещевательном, 50 — в обвинительном...</a:t>
            </a:r>
          </a:p>
          <a:p>
            <a:r>
              <a:rPr lang="ru-RU" dirty="0" smtClean="0"/>
              <a:t>Цифры не преувеличены: таковы они в среднем у родителей, дети которых имеют наибольшие шансы стать невротиками и психопатами. Ребенку нужен отдых от приказаний, распоряжений, уговоров, похвал, порицаний. Нужен отдых и от каких бы то ни было воздействий и обращений!</a:t>
            </a:r>
          </a:p>
          <a:p>
            <a:r>
              <a:rPr lang="ru-RU" dirty="0" smtClean="0"/>
              <a:t>Нужно время от времени распоряжаться собой полностью — т. е. нужна своя доля свободы. Без неё — задохнется дух.</a:t>
            </a:r>
          </a:p>
          <a:p>
            <a:endParaRPr lang="ru-RU" dirty="0"/>
          </a:p>
        </p:txBody>
      </p:sp>
      <p:pic>
        <p:nvPicPr>
          <p:cNvPr id="21506" name="Picture 2" descr="Stylish little girl with bad teeth, smiling, child, children, childhood, happiness &amp;ocy;&amp;bcy;&amp;ocy;&amp;icy; &amp;ncy;&amp;acy; &amp;rcy;&amp;acy;&amp;bcy;&amp;ocy;&amp;chcy;&amp;icy;&amp;jcy; &amp;scy;&amp;tcy;&amp;ocy;&amp;lcy; &amp;bcy;&amp;iecy;&amp;scy;&amp;pcy;&amp;lcy;&amp;acy;&amp;tcy;&amp;ncy;&amp;ocy; 47150"/>
          <p:cNvPicPr>
            <a:picLocks noChangeAspect="1" noChangeArrowheads="1"/>
          </p:cNvPicPr>
          <p:nvPr/>
        </p:nvPicPr>
        <p:blipFill>
          <a:blip r:embed="rId2"/>
          <a:srcRect/>
          <a:stretch>
            <a:fillRect/>
          </a:stretch>
        </p:blipFill>
        <p:spPr bwMode="auto">
          <a:xfrm>
            <a:off x="7072330" y="5286388"/>
            <a:ext cx="1905000" cy="1428750"/>
          </a:xfrm>
          <a:prstGeom prst="rect">
            <a:avLst/>
          </a:prstGeom>
          <a:noFill/>
        </p:spPr>
      </p:pic>
      <p:pic>
        <p:nvPicPr>
          <p:cNvPr id="21508" name="Picture 4" descr="&amp;Icy;&amp;zcy; &amp;mcy;&amp;icy;&amp;rcy;&amp;acy; &amp;ocy;&amp;bcy;&amp;rcy;&amp;acy;&amp;zcy;&amp;ocy;&amp;vcy;&amp;acy;&amp;ncy;&amp;icy;&amp;yacy; &amp;Acy;&amp;kcy;&amp;acy;&amp;dcy;&amp;iecy;&amp;mcy;&amp;icy;&amp;yacy; &amp;Scy;&amp;ocy;&amp;vcy;&amp;rcy;&amp;iecy;&amp;mcy;&amp;iecy;&amp;ncy;&amp;ncy;&amp;ocy;&amp;gcy;&amp;ocy; &amp;Ocy;&amp;bcy;&amp;rcy;&amp;acy;&amp;zcy;&amp;ocy;&amp;vcy;&amp;acy;&amp;ncy;&amp;icy;&amp;yacy;"/>
          <p:cNvPicPr>
            <a:picLocks noChangeAspect="1" noChangeArrowheads="1"/>
          </p:cNvPicPr>
          <p:nvPr/>
        </p:nvPicPr>
        <p:blipFill>
          <a:blip r:embed="rId3"/>
          <a:srcRect/>
          <a:stretch>
            <a:fillRect/>
          </a:stretch>
        </p:blipFill>
        <p:spPr bwMode="auto">
          <a:xfrm>
            <a:off x="3143240" y="5214950"/>
            <a:ext cx="1905000" cy="1428750"/>
          </a:xfrm>
          <a:prstGeom prst="rect">
            <a:avLst/>
          </a:prstGeom>
          <a:noFill/>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2920" y="530352"/>
            <a:ext cx="8183880" cy="5899044"/>
          </a:xfrm>
        </p:spPr>
        <p:txBody>
          <a:bodyPr>
            <a:normAutofit fontScale="55000" lnSpcReduction="20000"/>
          </a:bodyPr>
          <a:lstStyle/>
          <a:p>
            <a:r>
              <a:rPr lang="ru-RU" b="1" dirty="0" smtClean="0"/>
              <a:t>Советы:</a:t>
            </a:r>
            <a:endParaRPr lang="ru-RU" dirty="0" smtClean="0"/>
          </a:p>
          <a:p>
            <a:r>
              <a:rPr lang="ru-RU" dirty="0" smtClean="0"/>
              <a:t>Когда человеку не подходит климат, он начинает болеть. Психологический климат в семье для ребенка еще важнее. Если такой климат становится непереносимым для ребенка, деваться ему некуда: не уедешь, родителей не сменишь... Хрупкая неустойчивая психика ребенка не выдерживает.</a:t>
            </a:r>
          </a:p>
          <a:p>
            <a:pPr>
              <a:buNone/>
            </a:pPr>
            <a:r>
              <a:rPr lang="ru-RU" dirty="0" smtClean="0"/>
              <a:t>Поэтому, даже ребенок далек от идеала и совсем не похож на Вас, БУДЬТЕ МУДРЫ:</a:t>
            </a:r>
          </a:p>
          <a:p>
            <a:r>
              <a:rPr lang="ru-RU" dirty="0" smtClean="0"/>
              <a:t>- когда скандал уже разгорелся, сумейте остановиться, заставьте себя замолчать - даже если Вы тысячу раз правы;</a:t>
            </a:r>
          </a:p>
          <a:p>
            <a:r>
              <a:rPr lang="ru-RU" dirty="0" smtClean="0"/>
              <a:t>- опасайтесь! В состоянии аффекта ребенок крайне импульсивен. Та агрессия, которую он проявлял по отношению к Вам, обернется против него самого. Любой попавший под руку острый предмет, лекарство в Вашей аптечке — всё станет реально опасным, угрожающим его жизни;</a:t>
            </a:r>
          </a:p>
          <a:p>
            <a:r>
              <a:rPr lang="ru-RU" dirty="0" smtClean="0"/>
              <a:t>- не кричите, не распускайтесь. Ведь ребенок действительно может подумать, ЧТО ВЫ ЕГО НЕНАВИДИТЕ. Он будет в отчаянии, а Вы, оглохнув от собственного крика, его крика о помощи не услышите.</a:t>
            </a:r>
          </a:p>
          <a:p>
            <a:r>
              <a:rPr lang="ru-RU" dirty="0" smtClean="0"/>
              <a:t>- похвалите своего ребенка с утра, и как можно раньше, и как можно доходчивее, теплее! — не бойтесь и не скупитесь, даже если собственное настроение никуда... (кстати, это и средство его улучшить!) Ваше доброе слово, объятие, поцелуй, ласковый взгляд — подпитка душевная на весь долгий и трудный день, не забудьте!... И на ночь — не отпускайте во тьму без живого знака живой любви...</a:t>
            </a:r>
          </a:p>
        </p:txBody>
      </p:sp>
      <p:pic>
        <p:nvPicPr>
          <p:cNvPr id="20482" name="Picture 2" descr="&amp;Tcy;&amp;Vcy;&amp;Ocy;&amp;Rcy;&amp;CHcy;&amp;IEcy;&amp;Scy;&amp;Kcy;&amp;Icy;&amp;Jcy; &amp;Lcy;&amp;Acy;&amp;Gcy;&amp;IEcy;&amp;Rcy;&amp;SOFTcy; - &amp;ocy;&amp;tcy;&amp;dcy;&amp;ycy;&amp;khcy; &amp;vcy; &amp;Kcy;&amp;rcy;&amp;ycy;&amp;mcy;&amp;ucy;, &amp;icy;&amp;yucy;&amp;ncy;&amp;softcy; 2012 &amp;gcy;- &amp;Tcy;&amp;IEcy;&amp;Mcy;&amp;Acy; &amp;Zcy;&amp;Acy;&amp;Pcy;&amp;Icy;&amp;Scy;&amp;Icy;! * . &amp;Fcy;&amp;ocy;&amp;rcy;&amp;ucy;&amp;mcy; &amp;rcy;&amp;acy;&amp;ncy;&amp;ncy;&amp;iecy;&amp;gcy;&amp;ocy; &amp;rcy;&amp;acy;&amp;zcy;&amp;vcy;&amp;icy;&amp;tcy;&amp;icy;&amp;yacy; &amp;Ocy;&amp;Tcy;&amp;Kcy;&amp;Rcy;&amp;Ycy;&amp;Tcy;&amp;Icy;&amp;IEcy; &amp;CHcy;&amp;Ucy;&amp;Dcy;&amp;IEcy;&amp;Scy;"/>
          <p:cNvPicPr>
            <a:picLocks noChangeAspect="1" noChangeArrowheads="1"/>
          </p:cNvPicPr>
          <p:nvPr/>
        </p:nvPicPr>
        <p:blipFill>
          <a:blip r:embed="rId2"/>
          <a:srcRect/>
          <a:stretch>
            <a:fillRect/>
          </a:stretch>
        </p:blipFill>
        <p:spPr bwMode="auto">
          <a:xfrm>
            <a:off x="6500826" y="4857760"/>
            <a:ext cx="2214577" cy="1628365"/>
          </a:xfrm>
          <a:prstGeom prst="rect">
            <a:avLst/>
          </a:prstGeo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44" y="142852"/>
            <a:ext cx="8183880" cy="1463032"/>
          </a:xfrm>
        </p:spPr>
        <p:txBody>
          <a:bodyPr>
            <a:normAutofit fontScale="90000"/>
          </a:bodyPr>
          <a:lstStyle/>
          <a:p>
            <a:r>
              <a:rPr lang="ru-RU" dirty="0" smtClean="0"/>
              <a:t>7 навыков родителей самостоятельных детей</a:t>
            </a:r>
            <a:br>
              <a:rPr lang="ru-RU" dirty="0" smtClean="0"/>
            </a:br>
            <a:endParaRPr lang="ru-RU" dirty="0"/>
          </a:p>
        </p:txBody>
      </p:sp>
      <p:sp>
        <p:nvSpPr>
          <p:cNvPr id="3" name="Содержимое 2"/>
          <p:cNvSpPr>
            <a:spLocks noGrp="1"/>
          </p:cNvSpPr>
          <p:nvPr>
            <p:ph idx="1"/>
          </p:nvPr>
        </p:nvSpPr>
        <p:spPr>
          <a:xfrm>
            <a:off x="502920" y="1071546"/>
            <a:ext cx="8183880" cy="5357850"/>
          </a:xfrm>
        </p:spPr>
        <p:txBody>
          <a:bodyPr>
            <a:normAutofit fontScale="70000" lnSpcReduction="20000"/>
          </a:bodyPr>
          <a:lstStyle/>
          <a:p>
            <a:r>
              <a:rPr lang="ru-RU" dirty="0" smtClean="0"/>
              <a:t>Вместе, а не вместо ребенка!</a:t>
            </a:r>
          </a:p>
          <a:p>
            <a:r>
              <a:rPr lang="ru-RU" dirty="0" smtClean="0"/>
              <a:t>Часто задавайте вопросы:</a:t>
            </a:r>
          </a:p>
          <a:p>
            <a:pPr lvl="0"/>
            <a:r>
              <a:rPr lang="ru-RU" dirty="0" smtClean="0"/>
              <a:t>Как ты думаешь, что сейчас не так, как хотелось бы?</a:t>
            </a:r>
          </a:p>
          <a:p>
            <a:pPr lvl="0"/>
            <a:r>
              <a:rPr lang="ru-RU" dirty="0" smtClean="0"/>
              <a:t>Что мы можем сделать, чтобы изменить ситуацию?</a:t>
            </a:r>
          </a:p>
          <a:p>
            <a:pPr lvl="0"/>
            <a:r>
              <a:rPr lang="ru-RU" dirty="0" smtClean="0"/>
              <a:t>Можем ли мы усовершенствовать твою идею?</a:t>
            </a:r>
          </a:p>
          <a:p>
            <a:pPr lvl="0"/>
            <a:r>
              <a:rPr lang="ru-RU" dirty="0" smtClean="0"/>
              <a:t>Как ты думаешь, почему этот человек поступил так?</a:t>
            </a:r>
          </a:p>
          <a:p>
            <a:pPr lvl="0"/>
            <a:r>
              <a:rPr lang="ru-RU" dirty="0" smtClean="0"/>
              <a:t>Это было проявлением любви? Может быть, это было безрассудством?</a:t>
            </a:r>
          </a:p>
          <a:p>
            <a:pPr lvl="0"/>
            <a:r>
              <a:rPr lang="ru-RU" dirty="0" smtClean="0"/>
              <a:t>Что ты чувствовал после принятого решения?</a:t>
            </a:r>
          </a:p>
          <a:p>
            <a:pPr lvl="0"/>
            <a:r>
              <a:rPr lang="ru-RU" dirty="0" smtClean="0"/>
              <a:t>Что ты можешь изменить в похожей ситуации в будущем?</a:t>
            </a:r>
          </a:p>
          <a:p>
            <a:r>
              <a:rPr lang="ru-RU" dirty="0" smtClean="0"/>
              <a:t>Не критикуйте, а размышляйте как решить.</a:t>
            </a:r>
          </a:p>
          <a:p>
            <a:r>
              <a:rPr lang="ru-RU" dirty="0" smtClean="0"/>
              <a:t>Поддерживайте в испытаниях.</a:t>
            </a:r>
          </a:p>
          <a:p>
            <a:r>
              <a:rPr lang="ru-RU" dirty="0" smtClean="0"/>
              <a:t>Терпеливо воспринимать неудачи. Ошибаться – это нормально!</a:t>
            </a:r>
          </a:p>
          <a:p>
            <a:r>
              <a:rPr lang="ru-RU" dirty="0" smtClean="0"/>
              <a:t>Когда мы что-нибудь доверяем им, они учатся доверять самим себе. Чувство ответственности, умение сотрудничать и лидерские качества формируются в детстве. </a:t>
            </a:r>
          </a:p>
          <a:p>
            <a:endParaRPr lang="ru-RU" dirty="0" smtClean="0"/>
          </a:p>
          <a:p>
            <a:endParaRPr lang="ru-RU" dirty="0" smtClean="0"/>
          </a:p>
          <a:p>
            <a:endParaRPr lang="ru-RU" dirty="0"/>
          </a:p>
        </p:txBody>
      </p:sp>
      <p:pic>
        <p:nvPicPr>
          <p:cNvPr id="19458" name="Picture 2" descr="&amp;Rcy;&amp;acy;&amp;zcy;&amp;vcy;&amp;ocy;&amp;dcy; &amp;rcy;&amp;ocy;&amp;dcy;&amp;icy;&amp;tcy;&amp;iecy;&amp;lcy;&amp;iecy;&amp;jcy; &amp;dcy;&amp;iecy;&amp;lcy;&amp;acy;&amp;iecy;&amp;tcy; &amp;dcy;&amp;iecy;&amp;vcy;&amp;ocy;&amp;chcy;&amp;iecy;&amp;kcy; &amp;dcy;&amp;iecy;&amp;pcy;&amp;rcy;&amp;iecy;&amp;scy;&amp;scy;&amp;icy;&amp;vcy;&amp;ncy;&amp;ycy;&amp;mcy;&amp;icy; &quot; MEDIKFORUM.RU"/>
          <p:cNvPicPr>
            <a:picLocks noChangeAspect="1" noChangeArrowheads="1"/>
          </p:cNvPicPr>
          <p:nvPr/>
        </p:nvPicPr>
        <p:blipFill>
          <a:blip r:embed="rId2"/>
          <a:srcRect/>
          <a:stretch>
            <a:fillRect/>
          </a:stretch>
        </p:blipFill>
        <p:spPr bwMode="auto">
          <a:xfrm>
            <a:off x="6858016" y="214290"/>
            <a:ext cx="2143125" cy="1428750"/>
          </a:xfrm>
          <a:prstGeom prst="rect">
            <a:avLst/>
          </a:prstGeom>
          <a:noFill/>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pic>
        <p:nvPicPr>
          <p:cNvPr id="4" name="Рисунок 3"/>
          <p:cNvPicPr>
            <a:picLocks noChangeAspect="1"/>
          </p:cNvPicPr>
          <p:nvPr/>
        </p:nvPicPr>
        <p:blipFill>
          <a:blip r:embed="rId2"/>
          <a:stretch>
            <a:fillRect/>
          </a:stretch>
        </p:blipFill>
        <p:spPr>
          <a:xfrm>
            <a:off x="323528" y="332656"/>
            <a:ext cx="8519804" cy="619268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4" name="Picture 4" descr="&amp;Mcy;&amp;Icy;&amp;Ncy;&amp;Icy; &amp;icy;&amp;gcy;&amp;rcy;&amp;ycy; &quot; &amp;Kcy;&amp;ocy;&amp;mcy;&amp;pcy;&amp;softcy;&amp;yucy;&amp;tcy;&amp;iecy;&amp;rcy;&amp;ncy;&amp;ycy;&amp;iecy; &amp;icy;&amp;gcy;&amp;rcy;&amp;ycy;, &amp;icy;&amp;gcy;&amp;rcy;&amp;ycy; &amp;dcy;&amp;lcy;&amp;yacy; Xbox 360, PlayStation 3, Nintendo Wii, &amp;pcy;&amp;rcy;&amp;ocy;&amp;khcy;&amp;ocy;&amp;zhcy;&amp;dcy;&amp;iecy;&amp;ncy;&amp;icy;&amp;yacy; &amp;icy;&amp;gcy;&amp;rcy;, &amp;kcy;&amp;ocy;&amp;dcy;&amp;ycy; &amp;kcy; &amp;icy;&amp;gcy;&amp;rcy;&amp;acy;&amp;mcy;"/>
          <p:cNvPicPr>
            <a:picLocks noChangeAspect="1" noChangeArrowheads="1"/>
          </p:cNvPicPr>
          <p:nvPr/>
        </p:nvPicPr>
        <p:blipFill>
          <a:blip r:embed="rId2"/>
          <a:srcRect/>
          <a:stretch>
            <a:fillRect/>
          </a:stretch>
        </p:blipFill>
        <p:spPr bwMode="auto">
          <a:xfrm>
            <a:off x="428596" y="3848060"/>
            <a:ext cx="3714776" cy="2600343"/>
          </a:xfrm>
          <a:prstGeom prst="rect">
            <a:avLst/>
          </a:prstGeom>
          <a:noFill/>
        </p:spPr>
      </p:pic>
      <p:sp>
        <p:nvSpPr>
          <p:cNvPr id="2" name="Заголовок 1"/>
          <p:cNvSpPr>
            <a:spLocks noGrp="1"/>
          </p:cNvSpPr>
          <p:nvPr>
            <p:ph type="title"/>
          </p:nvPr>
        </p:nvSpPr>
        <p:spPr/>
        <p:txBody>
          <a:bodyPr>
            <a:normAutofit fontScale="90000"/>
          </a:bodyPr>
          <a:lstStyle/>
          <a:p>
            <a:r>
              <a:rPr lang="ru-RU" dirty="0" smtClean="0"/>
              <a:t>Проблемы, трудности, разногласия, конфликты…</a:t>
            </a:r>
            <a:endParaRPr lang="ru-RU" dirty="0"/>
          </a:p>
        </p:txBody>
      </p:sp>
      <p:sp>
        <p:nvSpPr>
          <p:cNvPr id="3" name="Содержимое 2"/>
          <p:cNvSpPr>
            <a:spLocks noGrp="1"/>
          </p:cNvSpPr>
          <p:nvPr>
            <p:ph idx="1"/>
          </p:nvPr>
        </p:nvSpPr>
        <p:spPr>
          <a:xfrm>
            <a:off x="502920" y="620688"/>
            <a:ext cx="8183880" cy="4097616"/>
          </a:xfrm>
        </p:spPr>
        <p:txBody>
          <a:bodyPr>
            <a:normAutofit lnSpcReduction="10000"/>
          </a:bodyPr>
          <a:lstStyle/>
          <a:p>
            <a:pPr>
              <a:buNone/>
            </a:pPr>
            <a:r>
              <a:rPr lang="ru-RU" dirty="0" smtClean="0"/>
              <a:t>Как мы взаимодействуем </a:t>
            </a:r>
            <a:endParaRPr lang="ru-RU" dirty="0" smtClean="0"/>
          </a:p>
          <a:p>
            <a:pPr>
              <a:buNone/>
            </a:pPr>
            <a:r>
              <a:rPr lang="ru-RU" dirty="0" smtClean="0"/>
              <a:t>с </a:t>
            </a:r>
            <a:r>
              <a:rPr lang="ru-RU" dirty="0" smtClean="0"/>
              <a:t>детьми:</a:t>
            </a:r>
          </a:p>
          <a:p>
            <a:r>
              <a:rPr lang="ru-RU" dirty="0" smtClean="0"/>
              <a:t>Воспитываем,</a:t>
            </a:r>
          </a:p>
          <a:p>
            <a:r>
              <a:rPr lang="ru-RU" dirty="0" smtClean="0"/>
              <a:t>Обучаем,</a:t>
            </a:r>
          </a:p>
          <a:p>
            <a:r>
              <a:rPr lang="ru-RU" dirty="0" smtClean="0"/>
              <a:t>Развиваем, </a:t>
            </a:r>
          </a:p>
          <a:p>
            <a:r>
              <a:rPr lang="ru-RU" dirty="0" smtClean="0"/>
              <a:t>Играем,</a:t>
            </a:r>
          </a:p>
          <a:p>
            <a:r>
              <a:rPr lang="ru-RU" dirty="0" smtClean="0"/>
              <a:t>Рассказываем и т.д.</a:t>
            </a:r>
          </a:p>
          <a:p>
            <a:pPr>
              <a:buNone/>
            </a:pPr>
            <a:r>
              <a:rPr lang="ru-RU" dirty="0" smtClean="0"/>
              <a:t>Не всегда это взаимодействие носит конструктивный характер…</a:t>
            </a:r>
            <a:endParaRPr lang="ru-RU" dirty="0"/>
          </a:p>
        </p:txBody>
      </p:sp>
      <p:pic>
        <p:nvPicPr>
          <p:cNvPr id="4" name="Рисунок 3"/>
          <p:cNvPicPr>
            <a:picLocks noChangeAspect="1"/>
          </p:cNvPicPr>
          <p:nvPr/>
        </p:nvPicPr>
        <p:blipFill>
          <a:blip r:embed="rId3"/>
          <a:stretch>
            <a:fillRect/>
          </a:stretch>
        </p:blipFill>
        <p:spPr>
          <a:xfrm>
            <a:off x="5364088" y="507931"/>
            <a:ext cx="3322712" cy="2903215"/>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42910" y="428604"/>
            <a:ext cx="8183880" cy="908708"/>
          </a:xfrm>
        </p:spPr>
        <p:txBody>
          <a:bodyPr>
            <a:noAutofit/>
          </a:bodyPr>
          <a:lstStyle/>
          <a:p>
            <a:r>
              <a:rPr lang="ru-RU" sz="2800" dirty="0" smtClean="0"/>
              <a:t>Из-за чего, чаще всего происходят конфликты</a:t>
            </a:r>
            <a:endParaRPr lang="ru-RU" sz="2800" dirty="0"/>
          </a:p>
        </p:txBody>
      </p:sp>
      <p:sp>
        <p:nvSpPr>
          <p:cNvPr id="3" name="Текст 2"/>
          <p:cNvSpPr>
            <a:spLocks noGrp="1"/>
          </p:cNvSpPr>
          <p:nvPr>
            <p:ph type="body" idx="1"/>
          </p:nvPr>
        </p:nvSpPr>
        <p:spPr>
          <a:xfrm>
            <a:off x="428596" y="1500174"/>
            <a:ext cx="3931920" cy="571504"/>
          </a:xfrm>
        </p:spPr>
        <p:txBody>
          <a:bodyPr/>
          <a:lstStyle/>
          <a:p>
            <a:r>
              <a:rPr lang="ru-RU" dirty="0" smtClean="0"/>
              <a:t>Мнение родителей</a:t>
            </a:r>
            <a:endParaRPr lang="ru-RU" dirty="0"/>
          </a:p>
        </p:txBody>
      </p:sp>
      <p:sp>
        <p:nvSpPr>
          <p:cNvPr id="4" name="Текст 3"/>
          <p:cNvSpPr>
            <a:spLocks noGrp="1"/>
          </p:cNvSpPr>
          <p:nvPr>
            <p:ph type="body" sz="half" idx="3"/>
          </p:nvPr>
        </p:nvSpPr>
        <p:spPr>
          <a:xfrm>
            <a:off x="4572000" y="1500174"/>
            <a:ext cx="3931920" cy="500066"/>
          </a:xfrm>
        </p:spPr>
        <p:txBody>
          <a:bodyPr>
            <a:normAutofit lnSpcReduction="10000"/>
          </a:bodyPr>
          <a:lstStyle/>
          <a:p>
            <a:r>
              <a:rPr lang="ru-RU" dirty="0" smtClean="0"/>
              <a:t>Желание детей</a:t>
            </a:r>
            <a:endParaRPr lang="ru-RU" dirty="0"/>
          </a:p>
        </p:txBody>
      </p:sp>
      <p:sp>
        <p:nvSpPr>
          <p:cNvPr id="5" name="Содержимое 4"/>
          <p:cNvSpPr>
            <a:spLocks noGrp="1"/>
          </p:cNvSpPr>
          <p:nvPr>
            <p:ph sz="quarter" idx="2"/>
          </p:nvPr>
        </p:nvSpPr>
        <p:spPr>
          <a:xfrm>
            <a:off x="428596" y="2143116"/>
            <a:ext cx="4143404" cy="4061464"/>
          </a:xfrm>
        </p:spPr>
        <p:txBody>
          <a:bodyPr/>
          <a:lstStyle/>
          <a:p>
            <a:r>
              <a:rPr lang="ru-RU" dirty="0" smtClean="0"/>
              <a:t>Непослушание,</a:t>
            </a:r>
          </a:p>
          <a:p>
            <a:r>
              <a:rPr lang="ru-RU" dirty="0" smtClean="0"/>
              <a:t>Запреты,</a:t>
            </a:r>
          </a:p>
          <a:p>
            <a:r>
              <a:rPr lang="ru-RU" dirty="0" smtClean="0"/>
              <a:t>Жизненный опыт,</a:t>
            </a:r>
          </a:p>
          <a:p>
            <a:r>
              <a:rPr lang="ru-RU" dirty="0" smtClean="0"/>
              <a:t>Страх за здоровье,</a:t>
            </a:r>
          </a:p>
          <a:p>
            <a:r>
              <a:rPr lang="ru-RU" dirty="0" smtClean="0"/>
              <a:t>Назидания, указания,</a:t>
            </a:r>
          </a:p>
          <a:p>
            <a:r>
              <a:rPr lang="ru-RU" dirty="0" smtClean="0"/>
              <a:t>Стремление помочь, облегчить,</a:t>
            </a:r>
          </a:p>
          <a:p>
            <a:endParaRPr lang="ru-RU" dirty="0"/>
          </a:p>
        </p:txBody>
      </p:sp>
      <p:sp>
        <p:nvSpPr>
          <p:cNvPr id="6" name="Содержимое 5"/>
          <p:cNvSpPr>
            <a:spLocks noGrp="1"/>
          </p:cNvSpPr>
          <p:nvPr>
            <p:ph sz="quarter" idx="4"/>
          </p:nvPr>
        </p:nvSpPr>
        <p:spPr>
          <a:xfrm>
            <a:off x="4643438" y="2143116"/>
            <a:ext cx="4286280" cy="4061464"/>
          </a:xfrm>
        </p:spPr>
        <p:txBody>
          <a:bodyPr/>
          <a:lstStyle/>
          <a:p>
            <a:r>
              <a:rPr lang="ru-RU" dirty="0" smtClean="0"/>
              <a:t>Самостоятельность,</a:t>
            </a:r>
          </a:p>
          <a:p>
            <a:r>
              <a:rPr lang="ru-RU" dirty="0" smtClean="0"/>
              <a:t>Интерес,</a:t>
            </a:r>
          </a:p>
          <a:p>
            <a:r>
              <a:rPr lang="ru-RU" dirty="0" smtClean="0"/>
              <a:t>Эксперименты,</a:t>
            </a:r>
          </a:p>
          <a:p>
            <a:r>
              <a:rPr lang="ru-RU" dirty="0" smtClean="0"/>
              <a:t>Быть любимым,</a:t>
            </a:r>
          </a:p>
          <a:p>
            <a:r>
              <a:rPr lang="ru-RU" dirty="0" smtClean="0"/>
              <a:t>Быть понятым,</a:t>
            </a:r>
          </a:p>
          <a:p>
            <a:r>
              <a:rPr lang="ru-RU" dirty="0" smtClean="0"/>
              <a:t>Нуждается в поддержке, одобрении</a:t>
            </a:r>
          </a:p>
          <a:p>
            <a:endParaRPr lang="ru-RU" dirty="0"/>
          </a:p>
        </p:txBody>
      </p:sp>
      <p:pic>
        <p:nvPicPr>
          <p:cNvPr id="7" name="Рисунок 6"/>
          <p:cNvPicPr>
            <a:picLocks noChangeAspect="1"/>
          </p:cNvPicPr>
          <p:nvPr/>
        </p:nvPicPr>
        <p:blipFill>
          <a:blip r:embed="rId2"/>
          <a:stretch>
            <a:fillRect/>
          </a:stretch>
        </p:blipFill>
        <p:spPr>
          <a:xfrm>
            <a:off x="428596" y="5093499"/>
            <a:ext cx="2619375" cy="174307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8" name="Рисунок 7"/>
          <p:cNvPicPr>
            <a:picLocks noChangeAspect="1"/>
          </p:cNvPicPr>
          <p:nvPr/>
        </p:nvPicPr>
        <p:blipFill>
          <a:blip r:embed="rId3"/>
          <a:stretch>
            <a:fillRect/>
          </a:stretch>
        </p:blipFill>
        <p:spPr>
          <a:xfrm>
            <a:off x="5868144" y="5093498"/>
            <a:ext cx="2880320" cy="1743075"/>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428604"/>
            <a:ext cx="8183880" cy="928694"/>
          </a:xfrm>
        </p:spPr>
        <p:txBody>
          <a:bodyPr>
            <a:normAutofit fontScale="90000"/>
          </a:bodyPr>
          <a:lstStyle/>
          <a:p>
            <a:r>
              <a:rPr lang="ru-RU" dirty="0" smtClean="0"/>
              <a:t>Причины, неконструктивного решения проблем детьми.</a:t>
            </a:r>
            <a:endParaRPr lang="ru-RU" dirty="0"/>
          </a:p>
        </p:txBody>
      </p:sp>
      <p:sp>
        <p:nvSpPr>
          <p:cNvPr id="3" name="Содержимое 2"/>
          <p:cNvSpPr>
            <a:spLocks noGrp="1"/>
          </p:cNvSpPr>
          <p:nvPr>
            <p:ph idx="1"/>
          </p:nvPr>
        </p:nvSpPr>
        <p:spPr>
          <a:xfrm>
            <a:off x="428596" y="1428736"/>
            <a:ext cx="8183880" cy="4857784"/>
          </a:xfrm>
        </p:spPr>
        <p:txBody>
          <a:bodyPr>
            <a:normAutofit/>
          </a:bodyPr>
          <a:lstStyle/>
          <a:p>
            <a:r>
              <a:rPr lang="ru-RU" dirty="0" smtClean="0"/>
              <a:t>1.Любопытство.</a:t>
            </a:r>
          </a:p>
          <a:p>
            <a:r>
              <a:rPr lang="ru-RU" dirty="0" smtClean="0"/>
              <a:t>2.Давление со стороны, отсутствие навыка отказа.</a:t>
            </a:r>
          </a:p>
          <a:p>
            <a:r>
              <a:rPr lang="ru-RU" dirty="0" smtClean="0"/>
              <a:t>3.Попытка решить семейные или личные проблемы. </a:t>
            </a:r>
          </a:p>
          <a:p>
            <a:r>
              <a:rPr lang="ru-RU" dirty="0" smtClean="0"/>
              <a:t>4. Установить дружеские отношения со сверстниками.</a:t>
            </a:r>
          </a:p>
          <a:p>
            <a:r>
              <a:rPr lang="ru-RU" dirty="0" smtClean="0"/>
              <a:t>5.Возможность привлечь внимание.</a:t>
            </a:r>
          </a:p>
          <a:p>
            <a:r>
              <a:rPr lang="ru-RU" dirty="0" smtClean="0"/>
              <a:t>6.Скука, неумение интересно проводить свободное время</a:t>
            </a:r>
          </a:p>
          <a:p>
            <a:endParaRPr lang="ru-RU" dirty="0"/>
          </a:p>
        </p:txBody>
      </p:sp>
      <p:pic>
        <p:nvPicPr>
          <p:cNvPr id="4" name="Рисунок 3"/>
          <p:cNvPicPr>
            <a:picLocks noChangeAspect="1"/>
          </p:cNvPicPr>
          <p:nvPr/>
        </p:nvPicPr>
        <p:blipFill>
          <a:blip r:embed="rId2"/>
          <a:stretch>
            <a:fillRect/>
          </a:stretch>
        </p:blipFill>
        <p:spPr>
          <a:xfrm>
            <a:off x="5148065" y="5445224"/>
            <a:ext cx="2160240" cy="1412776"/>
          </a:xfrm>
          <a:prstGeom prst="rect">
            <a:avLst/>
          </a:prstGeom>
          <a:ln>
            <a:noFill/>
          </a:ln>
          <a:effectLst>
            <a:softEdge rad="112500"/>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183880" cy="642942"/>
          </a:xfrm>
        </p:spPr>
        <p:txBody>
          <a:bodyPr/>
          <a:lstStyle/>
          <a:p>
            <a:r>
              <a:rPr lang="ru-RU" dirty="0" smtClean="0"/>
              <a:t>Советы родителям</a:t>
            </a:r>
            <a:endParaRPr lang="ru-RU" dirty="0"/>
          </a:p>
        </p:txBody>
      </p:sp>
      <p:sp>
        <p:nvSpPr>
          <p:cNvPr id="3" name="Содержимое 2"/>
          <p:cNvSpPr>
            <a:spLocks noGrp="1"/>
          </p:cNvSpPr>
          <p:nvPr>
            <p:ph idx="1"/>
          </p:nvPr>
        </p:nvSpPr>
        <p:spPr>
          <a:xfrm>
            <a:off x="285720" y="1000108"/>
            <a:ext cx="8429684" cy="5473836"/>
          </a:xfrm>
        </p:spPr>
        <p:txBody>
          <a:bodyPr/>
          <a:lstStyle/>
          <a:p>
            <a:pPr>
              <a:buNone/>
            </a:pPr>
            <a:r>
              <a:rPr lang="ru-RU" dirty="0" smtClean="0"/>
              <a:t> </a:t>
            </a:r>
            <a:r>
              <a:rPr lang="ru-RU" u="sng" dirty="0" smtClean="0"/>
              <a:t>Общайтесь!</a:t>
            </a:r>
          </a:p>
          <a:p>
            <a:r>
              <a:rPr lang="ru-RU" dirty="0" smtClean="0"/>
              <a:t>   Общение — основная человеческая потребность, особенно для родителей и детей. Отсутствие общения с вами заставляет ребенка обращаться к другим людям, которые могли бы с ним поговорить. Но кто они и что посоветуют Вашему ребенку?</a:t>
            </a:r>
          </a:p>
          <a:p>
            <a:r>
              <a:rPr lang="ru-RU" dirty="0" smtClean="0"/>
              <a:t>   Помните об этом, старайтесь быть инициатором откровенного, открытого общения со своим ребенком.</a:t>
            </a:r>
          </a:p>
          <a:p>
            <a:endParaRPr lang="ru-RU" dirty="0"/>
          </a:p>
        </p:txBody>
      </p:sp>
      <p:pic>
        <p:nvPicPr>
          <p:cNvPr id="4" name="Рисунок 3"/>
          <p:cNvPicPr>
            <a:picLocks noChangeAspect="1"/>
          </p:cNvPicPr>
          <p:nvPr/>
        </p:nvPicPr>
        <p:blipFill>
          <a:blip r:embed="rId2"/>
          <a:stretch>
            <a:fillRect/>
          </a:stretch>
        </p:blipFill>
        <p:spPr>
          <a:xfrm>
            <a:off x="6248429" y="5373216"/>
            <a:ext cx="2466975" cy="1484784"/>
          </a:xfrm>
          <a:prstGeom prst="rect">
            <a:avLst/>
          </a:prstGeom>
          <a:ln>
            <a:noFill/>
          </a:ln>
          <a:effectLst>
            <a:softEdge rad="112500"/>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descr="&amp;Bcy;&amp;lcy;&amp;ocy;&amp;gcy; &amp;pcy;&amp;ocy;&amp;lcy;&amp;softcy;&amp;zcy;&amp;ocy;&amp;vcy;&amp;acy;&amp;tcy;&amp;iecy;&amp;lcy;&amp;yacy; bidanji1975. &amp;Bcy;&amp;lcy;&amp;ocy;&amp;gcy;&amp;icy; &amp;ncy;&amp;acy; 7&amp;yacy;.&amp;rcy;&amp;ucy;"/>
          <p:cNvPicPr>
            <a:picLocks noChangeAspect="1" noChangeArrowheads="1"/>
          </p:cNvPicPr>
          <p:nvPr/>
        </p:nvPicPr>
        <p:blipFill>
          <a:blip r:embed="rId2"/>
          <a:srcRect/>
          <a:stretch>
            <a:fillRect/>
          </a:stretch>
        </p:blipFill>
        <p:spPr bwMode="auto">
          <a:xfrm>
            <a:off x="1" y="4641624"/>
            <a:ext cx="2357422" cy="2216376"/>
          </a:xfrm>
          <a:prstGeom prst="rect">
            <a:avLst/>
          </a:prstGeom>
          <a:noFill/>
        </p:spPr>
      </p:pic>
      <p:sp>
        <p:nvSpPr>
          <p:cNvPr id="3" name="Содержимое 2"/>
          <p:cNvSpPr>
            <a:spLocks noGrp="1"/>
          </p:cNvSpPr>
          <p:nvPr>
            <p:ph idx="1"/>
          </p:nvPr>
        </p:nvSpPr>
        <p:spPr>
          <a:xfrm>
            <a:off x="502920" y="530352"/>
            <a:ext cx="8183880" cy="5256102"/>
          </a:xfrm>
        </p:spPr>
        <p:txBody>
          <a:bodyPr>
            <a:normAutofit fontScale="92500" lnSpcReduction="20000"/>
          </a:bodyPr>
          <a:lstStyle/>
          <a:p>
            <a:pPr>
              <a:buNone/>
            </a:pPr>
            <a:r>
              <a:rPr lang="ru-RU" u="sng" dirty="0" smtClean="0"/>
              <a:t>Выслушайте!</a:t>
            </a:r>
          </a:p>
          <a:p>
            <a:r>
              <a:rPr lang="ru-RU" dirty="0" smtClean="0"/>
              <a:t>   Умение слушать — основа эффективного общения, но делать это не так легко, как может показаться со стороны. Умение слушать означает:</a:t>
            </a:r>
          </a:p>
          <a:p>
            <a:r>
              <a:rPr lang="ru-RU" dirty="0" smtClean="0"/>
              <a:t>•    быть внимательным к ребенку;</a:t>
            </a:r>
          </a:p>
          <a:p>
            <a:r>
              <a:rPr lang="ru-RU" dirty="0" smtClean="0"/>
              <a:t>•    выслушивать его точку зрения;</a:t>
            </a:r>
          </a:p>
          <a:p>
            <a:r>
              <a:rPr lang="ru-RU" dirty="0" smtClean="0"/>
              <a:t>•    уделять внимание взглядам и чувствам ребенка.</a:t>
            </a:r>
          </a:p>
          <a:p>
            <a:pPr>
              <a:buNone/>
            </a:pPr>
            <a:r>
              <a:rPr lang="ru-RU" dirty="0" smtClean="0"/>
              <a:t>Поддерживайте разговор с ребенком, демонстрируйте вашу заинтересованность в том, что он вам рассказывает. Например, спросите: "А что было дальше?" или "Расскажи мне об этом..." или «Что ты об этом думаешь?» </a:t>
            </a:r>
            <a:endParaRPr lang="ru-RU"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2" descr="BORUNDA.ru - &amp;vcy;&amp;iecy;&amp;scy;&amp;softcy; &amp;mcy;&amp;icy;&amp;rcy; &amp;ncy;&amp;acy; &amp;fcy;&amp;ocy;&amp;tcy;&amp;ocy;&amp;ocy;&amp;bcy;&amp;ocy;&amp;yacy;&amp;khcy;... . - &amp;Pcy;&amp;ocy;&amp;scy;&amp;lcy;&amp;iecy;&amp;dcy;&amp;ncy;&amp;icy;&amp;iecy; &amp;dcy;&amp;ocy;&amp;bcy;&amp;acy;&amp;vcy;&amp;lcy;&amp;iecy;&amp;ncy;&amp;icy;&amp;yacy;/&amp;Dcy;&amp;iecy;&amp;tcy;&amp;icy; &amp;icy; &amp;rcy;&amp;ocy;&amp;dcy;&amp;icy;&amp;tcy;&amp;iecy;&amp;lcy;&amp;icy;"/>
          <p:cNvPicPr>
            <a:picLocks noChangeAspect="1" noChangeArrowheads="1"/>
          </p:cNvPicPr>
          <p:nvPr/>
        </p:nvPicPr>
        <p:blipFill>
          <a:blip r:embed="rId2"/>
          <a:srcRect/>
          <a:stretch>
            <a:fillRect/>
          </a:stretch>
        </p:blipFill>
        <p:spPr bwMode="auto">
          <a:xfrm>
            <a:off x="5929322" y="357166"/>
            <a:ext cx="2821801" cy="1881201"/>
          </a:xfrm>
          <a:prstGeom prst="rect">
            <a:avLst/>
          </a:prstGeom>
          <a:noFill/>
        </p:spPr>
      </p:pic>
      <p:sp>
        <p:nvSpPr>
          <p:cNvPr id="3" name="Содержимое 2"/>
          <p:cNvSpPr>
            <a:spLocks noGrp="1"/>
          </p:cNvSpPr>
          <p:nvPr>
            <p:ph idx="1"/>
          </p:nvPr>
        </p:nvSpPr>
        <p:spPr>
          <a:xfrm>
            <a:off x="502920" y="530352"/>
            <a:ext cx="8183880" cy="5827606"/>
          </a:xfrm>
        </p:spPr>
        <p:txBody>
          <a:bodyPr>
            <a:normAutofit fontScale="92500"/>
          </a:bodyPr>
          <a:lstStyle/>
          <a:p>
            <a:pPr>
              <a:buNone/>
            </a:pPr>
            <a:r>
              <a:rPr lang="ru-RU" u="sng" dirty="0" smtClean="0"/>
              <a:t>Ставьте себя на его место!</a:t>
            </a:r>
          </a:p>
          <a:p>
            <a:r>
              <a:rPr lang="ru-RU" dirty="0" smtClean="0"/>
              <a:t>   Ребенку может казаться, что его проблемы никто и никогда не переживал. Было бы неплохо показать, что вы осознаете, насколько ему сложно. Можно рассказать какие-то похожие истории из вашего детства или ваших знакомых.</a:t>
            </a:r>
          </a:p>
          <a:p>
            <a:r>
              <a:rPr lang="ru-RU" dirty="0" smtClean="0"/>
              <a:t>Договоритесь, что он может обратиться к вам в любой момент, когда ему это действительно необходимо. Главное, чтобы ребенок чувствовал, что вам всегда интересно, что с ним происходит. Если Вам удастся стать своему ребенку ДРУГОМ, вы будете самым счастливым родителем!</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descr="&amp;Bcy;&amp;ucy;&amp;dcy;&amp;softcy;&amp;tcy;&amp;iecy; &amp;icy; &amp;rcy;&amp;ocy;&amp;dcy;&amp;icy;&amp;tcy;&amp;iecy;&amp;lcy;&amp;yacy;&amp;mcy;&amp;icy;, &amp;icy; &amp;ucy;&amp;chcy;&amp;icy;&amp;tcy;&amp;iecy;&amp;lcy;&amp;yacy;&amp;mcy;&amp;icy;! . &amp;Pcy;&amp;rcy;&amp;icy;&amp;zcy;&amp;mcy;&amp;acy; &amp;Scy;&amp;chcy;&amp;acy;&amp;scy;&amp;tcy;&amp;softcy;&amp;yacy;"/>
          <p:cNvPicPr>
            <a:picLocks noChangeAspect="1" noChangeArrowheads="1"/>
          </p:cNvPicPr>
          <p:nvPr/>
        </p:nvPicPr>
        <p:blipFill>
          <a:blip r:embed="rId2"/>
          <a:srcRect/>
          <a:stretch>
            <a:fillRect/>
          </a:stretch>
        </p:blipFill>
        <p:spPr bwMode="auto">
          <a:xfrm>
            <a:off x="4500562" y="3714752"/>
            <a:ext cx="4497623" cy="2992419"/>
          </a:xfrm>
          <a:prstGeom prst="rect">
            <a:avLst/>
          </a:prstGeom>
          <a:noFill/>
        </p:spPr>
      </p:pic>
      <p:sp>
        <p:nvSpPr>
          <p:cNvPr id="3" name="Содержимое 2"/>
          <p:cNvSpPr>
            <a:spLocks noGrp="1"/>
          </p:cNvSpPr>
          <p:nvPr>
            <p:ph idx="1"/>
          </p:nvPr>
        </p:nvSpPr>
        <p:spPr>
          <a:xfrm>
            <a:off x="502920" y="530352"/>
            <a:ext cx="8183880" cy="5327540"/>
          </a:xfrm>
        </p:spPr>
        <p:txBody>
          <a:bodyPr>
            <a:normAutofit fontScale="92500"/>
          </a:bodyPr>
          <a:lstStyle/>
          <a:p>
            <a:pPr>
              <a:buNone/>
            </a:pPr>
            <a:r>
              <a:rPr lang="ru-RU" u="sng" dirty="0" smtClean="0"/>
              <a:t>Проводите время вместе</a:t>
            </a:r>
          </a:p>
          <a:p>
            <a:r>
              <a:rPr lang="ru-RU" dirty="0" smtClean="0"/>
              <a:t>   Очень важно, когда родители  вместе занимаются спортом, музыкой, рисованием или иным способом устраивают с ребенком совместный досуг или вашу совместную деятельность. Это необязательно должно быть нечто особенное. Для ребенка важно иметь интересы, которые будут самым действенным средством защиты негативного окружения. Поддерживая его увлечения, вы делаете очень важный шаг в предупреждении различных поведенческих отклонений.</a:t>
            </a:r>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2" descr="&amp;Rcy;&amp;acy;&amp;ncy;&amp;ncy;&amp;icy;&amp;jcy; &amp;ocy;&amp;tcy;&amp;kcy;&amp;acy;&amp;zcy; &amp;ocy;&amp;tcy; &amp;chcy;&amp;tcy;&amp;iecy;&amp;ncy;&amp;icy;&amp;yacy; &amp;ncy;&amp;acy; &amp;ncy;&amp;ocy;&amp;chcy;&amp;softcy; &amp;ucy;&amp;khcy;&amp;ucy;&amp;dcy;&amp;shcy;&amp;acy;&amp;iecy;&amp;tcy; &amp;scy;&amp;pcy;&amp;ocy;&amp;scy;&amp;ocy;&amp;bcy;&amp;ncy;&amp;ocy;&amp;scy;&amp;tcy;&amp;icy; &amp;shcy;&amp;kcy;&amp;ocy;&amp;lcy;&amp;softcy;&amp;ncy;&amp;icy;&amp;kcy;&amp;ocy;&amp;vcy;"/>
          <p:cNvPicPr>
            <a:picLocks noChangeAspect="1" noChangeArrowheads="1"/>
          </p:cNvPicPr>
          <p:nvPr/>
        </p:nvPicPr>
        <p:blipFill>
          <a:blip r:embed="rId2"/>
          <a:srcRect/>
          <a:stretch>
            <a:fillRect/>
          </a:stretch>
        </p:blipFill>
        <p:spPr bwMode="auto">
          <a:xfrm>
            <a:off x="6238887" y="4714884"/>
            <a:ext cx="2667005" cy="2000254"/>
          </a:xfrm>
          <a:prstGeom prst="rect">
            <a:avLst/>
          </a:prstGeom>
          <a:noFill/>
        </p:spPr>
      </p:pic>
      <p:sp>
        <p:nvSpPr>
          <p:cNvPr id="3" name="Содержимое 2"/>
          <p:cNvSpPr>
            <a:spLocks noGrp="1"/>
          </p:cNvSpPr>
          <p:nvPr>
            <p:ph idx="1"/>
          </p:nvPr>
        </p:nvSpPr>
        <p:spPr>
          <a:xfrm>
            <a:off x="502920" y="530352"/>
            <a:ext cx="8183880" cy="5541854"/>
          </a:xfrm>
        </p:spPr>
        <p:txBody>
          <a:bodyPr>
            <a:normAutofit fontScale="85000" lnSpcReduction="20000"/>
          </a:bodyPr>
          <a:lstStyle/>
          <a:p>
            <a:pPr>
              <a:buNone/>
            </a:pPr>
            <a:r>
              <a:rPr lang="ru-RU" u="sng" dirty="0" smtClean="0"/>
              <a:t>Дружите!</a:t>
            </a:r>
          </a:p>
          <a:p>
            <a:r>
              <a:rPr lang="ru-RU" dirty="0" smtClean="0"/>
              <a:t>   Очень часто ребенок впервые что-то пробует в кругу друзей. Порой друзья оказывают огромное влияние на поступки вашего ребенка. Он может испытывать очень сильное давление со стороны друзей и поддаваться чувству единения с толпой. Именно от окружения во многом зависит поведение детей, их отношение к старшим, к своим обязанностям, к школе и так далее. Кроме того: в этом возрасте весьма велика тяга к разного рода экспериментам. Поэтому очень важно знать друзей, с которыми общается ваш ребенок.</a:t>
            </a:r>
          </a:p>
          <a:p>
            <a:pPr>
              <a:buNone/>
            </a:pPr>
            <a:r>
              <a:rPr lang="ru-RU" u="sng" dirty="0" smtClean="0"/>
              <a:t>Подавайте пример</a:t>
            </a:r>
          </a:p>
          <a:p>
            <a:r>
              <a:rPr lang="ru-RU" dirty="0" smtClean="0"/>
              <a:t>   Очень </a:t>
            </a:r>
            <a:r>
              <a:rPr lang="ru-RU" u="sng" dirty="0" smtClean="0"/>
              <a:t>важен родительский пример. </a:t>
            </a:r>
            <a:r>
              <a:rPr lang="ru-RU" dirty="0" smtClean="0"/>
              <a:t>Несовершенные сами, мы не можем вырастить совершенных детей!</a:t>
            </a:r>
          </a:p>
          <a:p>
            <a:endParaRPr lang="ru-RU"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спект">
  <a:themeElements>
    <a:clrScheme name="Аспект">
      <a:dk1>
        <a:sysClr val="windowText" lastClr="000000"/>
      </a:dk1>
      <a:lt1>
        <a:sysClr val="window" lastClr="FFFFFF"/>
      </a:lt1>
      <a:dk2>
        <a:srgbClr val="323232"/>
      </a:dk2>
      <a:lt2>
        <a:srgbClr val="E3DED1"/>
      </a:lt2>
      <a:accent1>
        <a:srgbClr val="F07F09"/>
      </a:accent1>
      <a:accent2>
        <a:srgbClr val="9F2936"/>
      </a:accent2>
      <a:accent3>
        <a:srgbClr val="1B587C"/>
      </a:accent3>
      <a:accent4>
        <a:srgbClr val="4E8542"/>
      </a:accent4>
      <a:accent5>
        <a:srgbClr val="604878"/>
      </a:accent5>
      <a:accent6>
        <a:srgbClr val="C19859"/>
      </a:accent6>
      <a:hlink>
        <a:srgbClr val="6B9F25"/>
      </a:hlink>
      <a:folHlink>
        <a:srgbClr val="B26B02"/>
      </a:folHlink>
    </a:clrScheme>
    <a:fontScheme name="Аспект">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Аспект">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293</TotalTime>
  <Words>682</Words>
  <Application>Microsoft Office PowerPoint</Application>
  <PresentationFormat>Экран (4:3)</PresentationFormat>
  <Paragraphs>79</Paragraphs>
  <Slides>13</Slides>
  <Notes>0</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13</vt:i4>
      </vt:variant>
    </vt:vector>
  </HeadingPairs>
  <TitlesOfParts>
    <vt:vector size="17" baseType="lpstr">
      <vt:lpstr>Helvetica Neue</vt:lpstr>
      <vt:lpstr>Verdana</vt:lpstr>
      <vt:lpstr>Wingdings 2</vt:lpstr>
      <vt:lpstr>Аспект</vt:lpstr>
      <vt:lpstr>Советы родителям первокурсников. </vt:lpstr>
      <vt:lpstr>Проблемы, трудности, разногласия, конфликты…</vt:lpstr>
      <vt:lpstr>Из-за чего, чаще всего происходят конфликты</vt:lpstr>
      <vt:lpstr>Причины, неконструктивного решения проблем детьми.</vt:lpstr>
      <vt:lpstr>Советы родителям</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7 навыков родителей самостоятельных детей </vt:lpstr>
      <vt:lpstr>Презентация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Советы психолога</dc:title>
  <dc:creator>Пользователь</dc:creator>
  <cp:lastModifiedBy>Пользователь</cp:lastModifiedBy>
  <cp:revision>27</cp:revision>
  <dcterms:modified xsi:type="dcterms:W3CDTF">2022-02-02T08:41:42Z</dcterms:modified>
</cp:coreProperties>
</file>